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ejaVu Sans Light"/>
      <p:regular r:id="rId15"/>
    </p:embeddedFont>
    <p:embeddedFont>
      <p:font typeface="Glacial Indifference" panose="020B0604020202020204" charset="0"/>
      <p:regular r:id="rId16"/>
    </p:embeddedFont>
    <p:embeddedFont>
      <p:font typeface="Glacial Indifference Bold" panose="020B0604020202020204" charset="0"/>
      <p:regular r:id="rId17"/>
    </p:embeddedFont>
    <p:embeddedFont>
      <p:font typeface="Montserrat Bold" panose="020B0604020202020204" charset="0"/>
      <p:regular r:id="rId18"/>
    </p:embeddedFont>
    <p:embeddedFont>
      <p:font typeface="Montserrat Classic Bold" panose="020B0604020202020204" charset="0"/>
      <p:regular r:id="rId19"/>
    </p:embeddedFont>
    <p:embeddedFont>
      <p:font typeface="Open Sans" panose="020B0606030504020204" pitchFamily="34" charset="0"/>
      <p:regular r:id="rId20"/>
    </p:embeddedFont>
    <p:embeddedFont>
      <p:font typeface="Tahoma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5-2018/2017/decreto/d9203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ei.ufrj.br/sei/modulos/pesquisa/md_pesq_documento_consulta_externa.php?j1uGr_fr1_LJKTJoRSkCBi3wQFjF32BAuzkh7yFmIxO1cCgkR1LMcvb5jw28ZhjuOrxFd6WsuhLjKIVqyK6KMWMehNh9hn2soiXHNM1_ByMK7BPv7wS1J-U-ZcSvznrb" TargetMode="External"/><Relationship Id="rId5" Type="http://schemas.openxmlformats.org/officeDocument/2006/relationships/image" Target="../media/image8.svg"/><Relationship Id="rId10" Type="http://schemas.openxmlformats.org/officeDocument/2006/relationships/hyperlink" Target="https://sei.ufrj.br/sei/publicacoes/controlador_publicacoes.php?acao=publicacao_visualizar&amp;id_documento=5333364&amp;id_orgao_publicacao=0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sei.ufrj.br/sei/modulos/pesquisa/md_pesq_documento_consulta_externa.php?j1uGr_fr1_LJKTJoRSkCBi3wQFjF32BAuzkh7yFmIxPV6ggmNyLo_IzhFMshxifyO6AdNwAfnUC2VbWZHppgbfGNE2O153klGMOmyXvT3vw21SFPMswhGQqKc01eNip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6.nuvem.ufrj.br/s/5HsawaG9JKXBrrA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6.nuvem.ufrj.br/s/axRj4cy9ysbXkRs" TargetMode="External"/><Relationship Id="rId2" Type="http://schemas.openxmlformats.org/officeDocument/2006/relationships/hyperlink" Target="https://pr6.nuvem.ufrj.br/s/x6KicwMJpmrP98z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6.nuvem.ufrj.br/s/57exfyGZkSEfcg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6.nuvem.ufrj.br/s/tpGKbwN42Q23QE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overnanca.ufrj.b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132682" y="7065864"/>
            <a:ext cx="3155316" cy="3221135"/>
          </a:xfrm>
          <a:custGeom>
            <a:avLst/>
            <a:gdLst/>
            <a:ahLst/>
            <a:cxnLst/>
            <a:rect l="l" t="t" r="r" b="b"/>
            <a:pathLst>
              <a:path w="3155316" h="3221135">
                <a:moveTo>
                  <a:pt x="0" y="0"/>
                </a:moveTo>
                <a:lnTo>
                  <a:pt x="3155316" y="0"/>
                </a:lnTo>
                <a:lnTo>
                  <a:pt x="3155316" y="3221135"/>
                </a:lnTo>
                <a:lnTo>
                  <a:pt x="0" y="3221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" r="-6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2750323" cy="2460481"/>
          </a:xfrm>
          <a:custGeom>
            <a:avLst/>
            <a:gdLst/>
            <a:ahLst/>
            <a:cxnLst/>
            <a:rect l="l" t="t" r="r" b="b"/>
            <a:pathLst>
              <a:path w="2750323" h="2460481">
                <a:moveTo>
                  <a:pt x="0" y="0"/>
                </a:moveTo>
                <a:lnTo>
                  <a:pt x="2750323" y="0"/>
                </a:lnTo>
                <a:lnTo>
                  <a:pt x="2750323" y="2460481"/>
                </a:lnTo>
                <a:lnTo>
                  <a:pt x="0" y="2460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8" b="-7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88268" y="0"/>
            <a:ext cx="3305174" cy="3762374"/>
          </a:xfrm>
          <a:custGeom>
            <a:avLst/>
            <a:gdLst/>
            <a:ahLst/>
            <a:cxnLst/>
            <a:rect l="l" t="t" r="r" b="b"/>
            <a:pathLst>
              <a:path w="3305174" h="3762374">
                <a:moveTo>
                  <a:pt x="0" y="0"/>
                </a:moveTo>
                <a:lnTo>
                  <a:pt x="3305174" y="0"/>
                </a:lnTo>
                <a:lnTo>
                  <a:pt x="3305174" y="3762374"/>
                </a:lnTo>
                <a:lnTo>
                  <a:pt x="0" y="376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" r="-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43711" y="3705224"/>
            <a:ext cx="15122307" cy="334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7"/>
              </a:lnSpc>
            </a:pPr>
            <a:r>
              <a:rPr lang="en-US" sz="5120" spc="564">
                <a:solidFill>
                  <a:srgbClr val="F4F1E1"/>
                </a:solidFill>
                <a:latin typeface="DejaVu Sans Light"/>
                <a:ea typeface="DejaVu Sans Light"/>
                <a:cs typeface="DejaVu Sans Light"/>
                <a:sym typeface="DejaVu Sans Light"/>
              </a:rPr>
              <a:t>REUNIÃO DE ABERTURA DO SUBCOMITÊ DE INTEGRIDADE, TRANSPARÊNCIA E ACESSO À INFORMAÇÃO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453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AutoShape 2">
            <a:extLst>
              <a:ext uri="{FF2B5EF4-FFF2-40B4-BE49-F238E27FC236}">
                <a16:creationId xmlns:a16="http://schemas.microsoft.com/office/drawing/2014/main" id="{C689B121-D46A-4EA6-BE07-AB08D0ADA884}"/>
              </a:ext>
            </a:extLst>
          </p:cNvPr>
          <p:cNvSpPr/>
          <p:nvPr/>
        </p:nvSpPr>
        <p:spPr>
          <a:xfrm>
            <a:off x="1982843" y="9803950"/>
            <a:ext cx="16282704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AE2D4DAD-57C3-4B28-963D-E0B6D039B7C5}"/>
              </a:ext>
            </a:extLst>
          </p:cNvPr>
          <p:cNvSpPr/>
          <p:nvPr/>
        </p:nvSpPr>
        <p:spPr>
          <a:xfrm>
            <a:off x="16067571" y="738425"/>
            <a:ext cx="1826324" cy="1780665"/>
          </a:xfrm>
          <a:custGeom>
            <a:avLst/>
            <a:gdLst/>
            <a:ahLst/>
            <a:cxnLst/>
            <a:rect l="l" t="t" r="r" b="b"/>
            <a:pathLst>
              <a:path w="1826324" h="1780665">
                <a:moveTo>
                  <a:pt x="0" y="0"/>
                </a:moveTo>
                <a:lnTo>
                  <a:pt x="1826323" y="0"/>
                </a:lnTo>
                <a:lnTo>
                  <a:pt x="1826323" y="1780665"/>
                </a:lnTo>
                <a:lnTo>
                  <a:pt x="0" y="17806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7C7C2EE1-6E80-422A-AB41-F520F538776B}"/>
              </a:ext>
            </a:extLst>
          </p:cNvPr>
          <p:cNvSpPr txBox="1"/>
          <p:nvPr/>
        </p:nvSpPr>
        <p:spPr>
          <a:xfrm>
            <a:off x="2795522" y="492121"/>
            <a:ext cx="12387084" cy="58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6"/>
              </a:lnSpc>
            </a:pPr>
            <a:r>
              <a:rPr lang="en-US" sz="4200" b="1" spc="294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BASE LEGAL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6A3FFB54-DEF7-4D51-A75F-21A2C0D577FA}"/>
              </a:ext>
            </a:extLst>
          </p:cNvPr>
          <p:cNvGrpSpPr/>
          <p:nvPr/>
        </p:nvGrpSpPr>
        <p:grpSpPr>
          <a:xfrm>
            <a:off x="15134899" y="7578836"/>
            <a:ext cx="2787049" cy="1869816"/>
            <a:chOff x="-77756" y="-123825"/>
            <a:chExt cx="3716065" cy="2493087"/>
          </a:xfrm>
        </p:grpSpPr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D621C97C-38A8-4BB7-A034-01BE857518B4}"/>
                </a:ext>
              </a:extLst>
            </p:cNvPr>
            <p:cNvSpPr txBox="1"/>
            <p:nvPr/>
          </p:nvSpPr>
          <p:spPr>
            <a:xfrm>
              <a:off x="1337393" y="1822206"/>
              <a:ext cx="611324" cy="54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5"/>
                </a:lnSpc>
              </a:pPr>
              <a:r>
                <a:rPr lang="en-US" sz="2460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</a:t>
              </a:r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B9F3E374-869D-4F91-B82C-D33C0CC89862}"/>
                </a:ext>
              </a:extLst>
            </p:cNvPr>
            <p:cNvSpPr txBox="1"/>
            <p:nvPr/>
          </p:nvSpPr>
          <p:spPr>
            <a:xfrm>
              <a:off x="-77756" y="-123825"/>
              <a:ext cx="1687979" cy="13907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745"/>
                </a:lnSpc>
              </a:pPr>
              <a:r>
                <a:rPr lang="en-US" sz="6246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SG</a:t>
              </a: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7C86F779-0CF2-498C-80A6-9E85C1173711}"/>
                </a:ext>
              </a:extLst>
            </p:cNvPr>
            <p:cNvSpPr txBox="1"/>
            <p:nvPr/>
          </p:nvSpPr>
          <p:spPr>
            <a:xfrm>
              <a:off x="1957706" y="1822206"/>
              <a:ext cx="265454" cy="54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45"/>
                </a:lnSpc>
              </a:pPr>
              <a:r>
                <a:rPr lang="en-US" sz="2460" b="1">
                  <a:solidFill>
                    <a:srgbClr val="0097B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6</a:t>
              </a: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5113A50F-F1B3-4C96-AC88-80812EBE10F5}"/>
                </a:ext>
              </a:extLst>
            </p:cNvPr>
            <p:cNvSpPr txBox="1"/>
            <p:nvPr/>
          </p:nvSpPr>
          <p:spPr>
            <a:xfrm>
              <a:off x="157116" y="1151982"/>
              <a:ext cx="3246321" cy="630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3"/>
                </a:lnSpc>
              </a:pPr>
              <a:r>
                <a:rPr lang="en-US" sz="1381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Superintendência-Geral de Governança</a:t>
              </a:r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83B92BBD-9639-4D0B-BEBD-41FDD6C83DA0}"/>
                </a:ext>
              </a:extLst>
            </p:cNvPr>
            <p:cNvSpPr txBox="1"/>
            <p:nvPr/>
          </p:nvSpPr>
          <p:spPr>
            <a:xfrm>
              <a:off x="1416044" y="-123825"/>
              <a:ext cx="2222265" cy="139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45"/>
                </a:lnSpc>
              </a:pPr>
              <a:r>
                <a:rPr lang="en-US" sz="6246" b="1" dirty="0">
                  <a:solidFill>
                    <a:srgbClr val="0097B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Gov</a:t>
              </a:r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:a16="http://schemas.microsoft.com/office/drawing/2014/main" id="{ACAEE5A2-C92A-4842-8CA1-B158F5A29F9C}"/>
              </a:ext>
            </a:extLst>
          </p:cNvPr>
          <p:cNvSpPr txBox="1"/>
          <p:nvPr/>
        </p:nvSpPr>
        <p:spPr>
          <a:xfrm>
            <a:off x="920634" y="1568899"/>
            <a:ext cx="12808379" cy="63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SEGUNDO A POLÍTICA DE GOVERNANÇA DA ADMINISTRAÇÃO PÚBLICA FEDERAL (</a:t>
            </a:r>
            <a:r>
              <a:rPr lang="en-US" sz="1619" b="1" u="sng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3" tooltip="https://www.planalto.gov.br/ccivil_03/_ato2015-2018/2017/decreto/d9203.htm"/>
              </a:rPr>
              <a:t>D. 9.203/17, ART. 3º</a:t>
            </a:r>
            <a:r>
              <a:rPr lang="en-US" sz="1619" b="1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), SÃO PRINCÍPIOS DA GOVERNANÇA: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8EE444FB-5569-4D4D-A840-C938418A41D0}"/>
              </a:ext>
            </a:extLst>
          </p:cNvPr>
          <p:cNvSpPr txBox="1"/>
          <p:nvPr/>
        </p:nvSpPr>
        <p:spPr>
          <a:xfrm>
            <a:off x="2148359" y="2505068"/>
            <a:ext cx="7397298" cy="133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</a:t>
            </a: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[...]  II - INTEGRIDADE;</a:t>
            </a:r>
          </a:p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[...] IV - MELHORIA REGULATÓRIA;</a:t>
            </a:r>
          </a:p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V - PRESTAÇÃO DE CONTAS E RESPONSABILIDADE; E</a:t>
            </a:r>
          </a:p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VI - TRANSPARÊNCIA.</a:t>
            </a:r>
            <a:r>
              <a:rPr lang="en-US" sz="1619" b="1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”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8EAD046B-4B51-4A3F-AB34-433B12227E0F}"/>
              </a:ext>
            </a:extLst>
          </p:cNvPr>
          <p:cNvSpPr txBox="1"/>
          <p:nvPr/>
        </p:nvSpPr>
        <p:spPr>
          <a:xfrm>
            <a:off x="773968" y="4128413"/>
            <a:ext cx="12808379" cy="31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SEGUNDO SEU ARTIGO 4º, SÃO DIRETRIZES DA GOVERNANÇA:</a:t>
            </a:r>
          </a:p>
        </p:txBody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94BF9078-D238-4F6E-81F7-F2BC4EA94790}"/>
              </a:ext>
            </a:extLst>
          </p:cNvPr>
          <p:cNvSpPr txBox="1"/>
          <p:nvPr/>
        </p:nvSpPr>
        <p:spPr>
          <a:xfrm>
            <a:off x="2148359" y="4686300"/>
            <a:ext cx="12780433" cy="31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“</a:t>
            </a: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[...] II - PROMOVER A SIMPLIFICAÇÃO ADMINISTRATIVA, A MODERNIZAÇÃO DA GESTÃO PÚBLICA E A INTEGRAÇÃO DOS SERVIÇOS PÚBLICOS;</a:t>
            </a:r>
          </a:p>
          <a:p>
            <a:pPr algn="just">
              <a:lnSpc>
                <a:spcPts val="741"/>
              </a:lnSpc>
            </a:pPr>
            <a:r>
              <a:rPr lang="en-US" sz="446" b="1" spc="22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.</a:t>
            </a:r>
          </a:p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[...] IV - ARTICULAR INSTITUIÇÕES E COORDENAR PROCESSOS PARA MELHORAR A INTEGRAÇÃO ENTRE OS DIFERENTES NÍVEIS E ESFERAS DO SETOR PÚBLICO [...]</a:t>
            </a:r>
          </a:p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[...] VI - IMPLEMENTAR CONTROLES INTERNOS FUNDAMENTADOS NA GESTÃO DE RISCO;</a:t>
            </a:r>
          </a:p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[...] X - DEFINIR FORMALMENTE AS FUNÇÕES, AS COMPETÊNCIAS E AS RESPONSABILIDADES DAS ESTRUTURAS E DOS ARRANJOS INSTITUCIONAIS;</a:t>
            </a:r>
          </a:p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[...] XI - PROMOVER A COMUNICAÇÃO ABERTA, VOLUNTÁRIA E TRANSPARENTE DAS ATIVIDADES E DOS RESULTADOS DA ORGANIZAÇÃO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14695169-F76A-4161-A130-E24D53CF858C}"/>
              </a:ext>
            </a:extLst>
          </p:cNvPr>
          <p:cNvSpPr txBox="1"/>
          <p:nvPr/>
        </p:nvSpPr>
        <p:spPr>
          <a:xfrm>
            <a:off x="773968" y="8247930"/>
            <a:ext cx="12808379" cy="312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ART. 13-A. COMPETE AOS ÓRGÃOS E ÀS ENTIDADES INTEGRANTES DA ADMINISTRAÇÃO PÚBLICA: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F8260232-2198-4B1B-9656-DD3D21271381}"/>
              </a:ext>
            </a:extLst>
          </p:cNvPr>
          <p:cNvSpPr txBox="1"/>
          <p:nvPr/>
        </p:nvSpPr>
        <p:spPr>
          <a:xfrm>
            <a:off x="2266808" y="8803029"/>
            <a:ext cx="12780433" cy="63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8"/>
              </a:lnSpc>
            </a:pPr>
            <a:r>
              <a:rPr lang="en-US" sz="1619" b="1" spc="80">
                <a:solidFill>
                  <a:srgbClr val="A8A8A8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 - EXECUTAR A POLÍTICA DE GOVERNANÇA PÚBLICA, DE MANEIRA A INCORPORAR OS PRINCÍPIOS E AS DIRETRIZES DEFINIDOS NESTE DECRETO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33870" y="10084700"/>
            <a:ext cx="16254730" cy="19050"/>
            <a:chOff x="0" y="0"/>
            <a:chExt cx="21672973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2169" cy="25400"/>
            </a:xfrm>
            <a:custGeom>
              <a:avLst/>
              <a:gdLst/>
              <a:ahLst/>
              <a:cxnLst/>
              <a:rect l="l" t="t" r="r" b="b"/>
              <a:pathLst>
                <a:path w="21672169" h="25400">
                  <a:moveTo>
                    <a:pt x="0" y="0"/>
                  </a:moveTo>
                  <a:lnTo>
                    <a:pt x="21672169" y="0"/>
                  </a:lnTo>
                  <a:lnTo>
                    <a:pt x="21672169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166161" y="2512722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2" y="0"/>
                </a:lnTo>
                <a:lnTo>
                  <a:pt x="301372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2072" y="4757585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6"/>
                </a:lnTo>
                <a:lnTo>
                  <a:pt x="0" y="307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2072" y="6749466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6"/>
                </a:lnTo>
                <a:lnTo>
                  <a:pt x="0" y="307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775101" y="8722297"/>
            <a:ext cx="1032574" cy="1032574"/>
            <a:chOff x="0" y="0"/>
            <a:chExt cx="1376765" cy="13767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6765" cy="1376765"/>
            </a:xfrm>
            <a:custGeom>
              <a:avLst/>
              <a:gdLst/>
              <a:ahLst/>
              <a:cxnLst/>
              <a:rect l="l" t="t" r="r" b="b"/>
              <a:pathLst>
                <a:path w="1376765" h="1376765">
                  <a:moveTo>
                    <a:pt x="0" y="0"/>
                  </a:moveTo>
                  <a:lnTo>
                    <a:pt x="1376765" y="0"/>
                  </a:lnTo>
                  <a:lnTo>
                    <a:pt x="1376765" y="1376765"/>
                  </a:lnTo>
                  <a:lnTo>
                    <a:pt x="0" y="1376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6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w="95250" cap="sq">
              <a:solidFill>
                <a:srgbClr val="FFFFFF">
                  <a:alpha val="60784"/>
                </a:srgbClr>
              </a:solidFill>
              <a:prstDash val="solid"/>
              <a:miter/>
            </a:ln>
          </p:spPr>
        </p:sp>
        <p:sp>
          <p:nvSpPr>
            <p:cNvPr id="13" name="Freeform 13">
              <a:hlinkClick r:id="rId6" tooltip="https://sei.ufrj.br/sei/modulos/pesquisa/md_pesq_documento_consulta_externa.php?j1uGr_fr1_LJKTJoRSkCBi3wQFjF32BAuzkh7yFmIxO1cCgkR1LMcvb5jw28ZhjuOrxFd6WsuhLjKIVqyK6KMWMehNh9hn2soiXHNM1_ByMK7BPv7wS1J-U-ZcSvznrb"/>
            </p:cNvPr>
            <p:cNvSpPr/>
            <p:nvPr/>
          </p:nvSpPr>
          <p:spPr>
            <a:xfrm>
              <a:off x="88498" y="88498"/>
              <a:ext cx="1199769" cy="1199769"/>
            </a:xfrm>
            <a:custGeom>
              <a:avLst/>
              <a:gdLst/>
              <a:ahLst/>
              <a:cxnLst/>
              <a:rect l="l" t="t" r="r" b="b"/>
              <a:pathLst>
                <a:path w="1199769" h="1199769">
                  <a:moveTo>
                    <a:pt x="0" y="0"/>
                  </a:moveTo>
                  <a:lnTo>
                    <a:pt x="1199769" y="0"/>
                  </a:lnTo>
                  <a:lnTo>
                    <a:pt x="1199769" y="1199769"/>
                  </a:lnTo>
                  <a:lnTo>
                    <a:pt x="0" y="1199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6304234" y="709612"/>
            <a:ext cx="615483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36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O QUE É?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043722" y="7940496"/>
            <a:ext cx="2911123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6250" b="1" spc="22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SG</a:t>
            </a:r>
            <a:r>
              <a:rPr lang="en-US" sz="6250" b="1" spc="225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Gov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71902" y="8832851"/>
            <a:ext cx="2214880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b="1" spc="4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Superintendência-Geral</a:t>
            </a:r>
          </a:p>
          <a:p>
            <a:pPr algn="ctr">
              <a:lnSpc>
                <a:spcPts val="1620"/>
              </a:lnSpc>
            </a:pPr>
            <a:r>
              <a:rPr lang="en-US" sz="1350" b="1" spc="5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de Governança</a:t>
            </a:r>
          </a:p>
          <a:p>
            <a:pPr algn="ctr">
              <a:lnSpc>
                <a:spcPts val="2940"/>
              </a:lnSpc>
            </a:pPr>
            <a:r>
              <a:rPr lang="en-US" sz="2450" b="1" spc="9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</a:t>
            </a:r>
            <a:r>
              <a:rPr lang="en-US" sz="2450" b="1" spc="90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84696" y="6457305"/>
            <a:ext cx="14491632" cy="152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Tem como objetivo coordenar as ações das instâncias transversais à integridade e à transparência públicas e promover novas ações e políticas, a serem aprovadas pelo CIGov.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1740" y="4670417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 Subcomitê vincula-se ao CIGov, exercendo função consultiva e executiva.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75228" y="2011010"/>
            <a:ext cx="14537543" cy="2040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 subcomitê foi aprovado em reunião extraordinária do Comitê Interno de Governança (CIGov) realizada no dia 29 de julho de 2024 (processo SEI nº 23079.218103/2020-78, documento </a:t>
            </a:r>
            <a:r>
              <a:rPr lang="en-US" sz="2900" b="1" u="sng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9" tooltip="https://sei.ufrj.br/sei/modulos/pesquisa/md_pesq_documento_consulta_externa.php?j1uGr_fr1_LJKTJoRSkCBi3wQFjF32BAuzkh7yFmIxPV6ggmNyLo_IzhFMshxifyO6AdNwAfnUC2VbWZHppgbfGNE2O153klGMOmyXvT3vw21SFPMswhGQqKc01eNipo"/>
              </a:rPr>
              <a:t>4473984</a:t>
            </a: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); e instituído pela </a:t>
            </a:r>
            <a:r>
              <a:rPr lang="en-US" sz="2900" b="1" u="sng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10" tooltip="https://sei.ufrj.br/sei/publicacoes/controlador_publicacoes.php?acao=publicacao_visualizar&amp;id_documento=5333364&amp;id_orgao_publicacao=0"/>
              </a:rPr>
              <a:t>Resolução CIGov/UFRJ nº 352</a:t>
            </a: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de 08 de janeiro de 2025. </a:t>
            </a:r>
          </a:p>
        </p:txBody>
      </p:sp>
    </p:spTree>
    <p:extLst>
      <p:ext uri="{BB962C8B-B14F-4D97-AF65-F5344CB8AC3E}">
        <p14:creationId xmlns:p14="http://schemas.microsoft.com/office/powerpoint/2010/main" val="169772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33870" y="10084700"/>
            <a:ext cx="16254730" cy="19050"/>
            <a:chOff x="0" y="0"/>
            <a:chExt cx="21672973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2169" cy="25400"/>
            </a:xfrm>
            <a:custGeom>
              <a:avLst/>
              <a:gdLst/>
              <a:ahLst/>
              <a:cxnLst/>
              <a:rect l="l" t="t" r="r" b="b"/>
              <a:pathLst>
                <a:path w="21672169" h="25400">
                  <a:moveTo>
                    <a:pt x="0" y="0"/>
                  </a:moveTo>
                  <a:lnTo>
                    <a:pt x="21672169" y="0"/>
                  </a:lnTo>
                  <a:lnTo>
                    <a:pt x="21672169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166161" y="2512722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2" y="0"/>
                </a:lnTo>
                <a:lnTo>
                  <a:pt x="301372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304234" y="709612"/>
            <a:ext cx="615483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36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COMPETÊNCIAS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4651" y="1515572"/>
            <a:ext cx="17164243" cy="8113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-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coordenar e articular as atividades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relativas à integridade, à transparência e ao acesso à informação no âmbito da UFRJ;</a:t>
            </a:r>
          </a:p>
          <a:p>
            <a:pPr algn="just">
              <a:lnSpc>
                <a:spcPts val="1309"/>
              </a:lnSpc>
            </a:pPr>
            <a:r>
              <a:rPr lang="en-US" sz="935">
                <a:solidFill>
                  <a:srgbClr val="1B2E4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II -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estabelecer propostas para apreciação e aprovação pelo CIGov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de padrões para as práticas e as medidas de integridade, transparência e acesso à informação;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III -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aumentar a simetria de informações e dados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nas relações entre a UFRJ e a sociedade.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IV -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assessorar o Comitê Interno de Governança 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(CIGov) nos assuntos relacionados com a integridade, a transparência e o acesso à informação;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 -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propor programas e políticas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no âmbito da UFRJ, referentes à integridade, transparência e acesso à informação, submetendo-as à aprovação do CIGov;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 – coordenar a articulação das unidades da UFRJ que desempenhem funções de integridade, com vistas à obtenção de informações necessárias que venham subsidiar à estruturação e ao monitoramento do programa de integridade;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VII –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promover a coordenação da gestão dos riscos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para a integridade, transparência e acesso à informação;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VIII –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promover a coordenação de orientação e o treinamento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no âmbito da UFRJ, em assuntos relativos ao programa de integridade, transparência e acesso à informação;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IX – promover a adoção de ações e medidas, no âmbito da UFRJ, a partir das informações e dos dados relacionados com a gestão do programa de integridade;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 -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reportar ao CIGov as situações que comprometam o programa de integridade 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 promover as medidas necessárias para sua remediação;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XI – reportar à Superintendência-Geral de Governança/PR6 as situações que comprometam o programa de integridade, para que, junto à CGU, como órgão central do SITAI, busquem ações para adoção de medidas necessárias pra sua remediação;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XII – promover o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monitoramento das ações relativas à Política de Transparência e Acesso à Informação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da Administração Pública Federal;</a:t>
            </a:r>
          </a:p>
          <a:p>
            <a:pPr algn="just">
              <a:lnSpc>
                <a:spcPts val="1309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2732"/>
              </a:lnSpc>
            </a:pP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XIII – promover o </a:t>
            </a:r>
            <a:r>
              <a:rPr lang="en-US" sz="1951" b="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monitoramento do cumprimento das normas de transparência</a:t>
            </a:r>
            <a:r>
              <a:rPr lang="en-US" sz="19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 acesso à informação no âmbito dos órgãos e das entidades;</a:t>
            </a:r>
          </a:p>
          <a:p>
            <a:pPr algn="just">
              <a:lnSpc>
                <a:spcPts val="2732"/>
              </a:lnSpc>
            </a:pPr>
            <a:endParaRPr lang="en-US" sz="1951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65434" y="9713934"/>
            <a:ext cx="1124608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EBEBEB"/>
                </a:solidFill>
                <a:latin typeface="Open Sans"/>
                <a:ea typeface="Open Sans"/>
                <a:cs typeface="Open Sans"/>
                <a:sym typeface="Open Sans"/>
              </a:rPr>
              <a:t>RESOLUÇÃO CIGOV/UFRJ Nº 352, DE 08 DE JANEIRO DE 2025, BASEADA NO DECRETO Nº 11.529, DE 16 DE MAIO DE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33870" y="10084700"/>
            <a:ext cx="16254730" cy="19050"/>
            <a:chOff x="0" y="0"/>
            <a:chExt cx="21672973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2169" cy="25400"/>
            </a:xfrm>
            <a:custGeom>
              <a:avLst/>
              <a:gdLst/>
              <a:ahLst/>
              <a:cxnLst/>
              <a:rect l="l" t="t" r="r" b="b"/>
              <a:pathLst>
                <a:path w="21672169" h="25400">
                  <a:moveTo>
                    <a:pt x="0" y="0"/>
                  </a:moveTo>
                  <a:lnTo>
                    <a:pt x="21672169" y="0"/>
                  </a:lnTo>
                  <a:lnTo>
                    <a:pt x="21672169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2138645" y="3695399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38645" y="4849343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38645" y="6032982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38645" y="7186926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830882" y="2522901"/>
            <a:ext cx="12921487" cy="504304"/>
            <a:chOff x="0" y="0"/>
            <a:chExt cx="3403190" cy="1328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3190" cy="132821"/>
            </a:xfrm>
            <a:custGeom>
              <a:avLst/>
              <a:gdLst/>
              <a:ahLst/>
              <a:cxnLst/>
              <a:rect l="l" t="t" r="r" b="b"/>
              <a:pathLst>
                <a:path w="3403190" h="132821">
                  <a:moveTo>
                    <a:pt x="30557" y="0"/>
                  </a:moveTo>
                  <a:lnTo>
                    <a:pt x="3372633" y="0"/>
                  </a:lnTo>
                  <a:cubicBezTo>
                    <a:pt x="3380737" y="0"/>
                    <a:pt x="3388509" y="3219"/>
                    <a:pt x="3394240" y="8950"/>
                  </a:cubicBezTo>
                  <a:cubicBezTo>
                    <a:pt x="3399971" y="14680"/>
                    <a:pt x="3403190" y="22453"/>
                    <a:pt x="3403190" y="30557"/>
                  </a:cubicBezTo>
                  <a:lnTo>
                    <a:pt x="3403190" y="102264"/>
                  </a:lnTo>
                  <a:cubicBezTo>
                    <a:pt x="3403190" y="110368"/>
                    <a:pt x="3399971" y="118140"/>
                    <a:pt x="3394240" y="123871"/>
                  </a:cubicBezTo>
                  <a:cubicBezTo>
                    <a:pt x="3388509" y="129601"/>
                    <a:pt x="3380737" y="132821"/>
                    <a:pt x="3372633" y="132821"/>
                  </a:cubicBezTo>
                  <a:lnTo>
                    <a:pt x="30557" y="132821"/>
                  </a:lnTo>
                  <a:cubicBezTo>
                    <a:pt x="22453" y="132821"/>
                    <a:pt x="14680" y="129601"/>
                    <a:pt x="8950" y="123871"/>
                  </a:cubicBezTo>
                  <a:cubicBezTo>
                    <a:pt x="3219" y="118140"/>
                    <a:pt x="0" y="110368"/>
                    <a:pt x="0" y="102264"/>
                  </a:cubicBezTo>
                  <a:lnTo>
                    <a:pt x="0" y="30557"/>
                  </a:lnTo>
                  <a:cubicBezTo>
                    <a:pt x="0" y="22453"/>
                    <a:pt x="3219" y="14680"/>
                    <a:pt x="8950" y="8950"/>
                  </a:cubicBezTo>
                  <a:cubicBezTo>
                    <a:pt x="14680" y="3219"/>
                    <a:pt x="22453" y="0"/>
                    <a:pt x="30557" y="0"/>
                  </a:cubicBezTo>
                  <a:close/>
                </a:path>
              </a:pathLst>
            </a:custGeom>
            <a:solidFill>
              <a:srgbClr val="0097B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3403190" cy="142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634145" y="2232197"/>
            <a:ext cx="509257" cy="509257"/>
          </a:xfrm>
          <a:custGeom>
            <a:avLst/>
            <a:gdLst/>
            <a:ahLst/>
            <a:cxnLst/>
            <a:rect l="l" t="t" r="r" b="b"/>
            <a:pathLst>
              <a:path w="509257" h="509257">
                <a:moveTo>
                  <a:pt x="0" y="0"/>
                </a:moveTo>
                <a:lnTo>
                  <a:pt x="509257" y="0"/>
                </a:lnTo>
                <a:lnTo>
                  <a:pt x="509257" y="509258"/>
                </a:lnTo>
                <a:lnTo>
                  <a:pt x="0" y="509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47625" cap="sq">
            <a:solidFill>
              <a:srgbClr val="FFFFFF"/>
            </a:solidFill>
            <a:prstDash val="solid"/>
            <a:miter/>
          </a:ln>
        </p:spPr>
      </p:sp>
      <p:sp>
        <p:nvSpPr>
          <p:cNvPr id="16" name="Freeform 16">
            <a:hlinkClick r:id="rId6" tooltip="https://pr6.nuvem.ufrj.br/s/5HsawaG9JKXBrrA"/>
          </p:cNvPr>
          <p:cNvSpPr/>
          <p:nvPr/>
        </p:nvSpPr>
        <p:spPr>
          <a:xfrm>
            <a:off x="15666879" y="2264932"/>
            <a:ext cx="443788" cy="443788"/>
          </a:xfrm>
          <a:custGeom>
            <a:avLst/>
            <a:gdLst/>
            <a:ahLst/>
            <a:cxnLst/>
            <a:rect l="l" t="t" r="r" b="b"/>
            <a:pathLst>
              <a:path w="443788" h="443788">
                <a:moveTo>
                  <a:pt x="0" y="0"/>
                </a:moveTo>
                <a:lnTo>
                  <a:pt x="443788" y="0"/>
                </a:lnTo>
                <a:lnTo>
                  <a:pt x="443788" y="443788"/>
                </a:lnTo>
                <a:lnTo>
                  <a:pt x="0" y="4437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214730" y="556835"/>
            <a:ext cx="1185854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36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PROJETOS ASSOCIADOS A OBJETIVO ESTRATÉGICO DE INTEGRIDADE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043722" y="7940496"/>
            <a:ext cx="2911123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6250" b="1" spc="22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SG</a:t>
            </a:r>
            <a:r>
              <a:rPr lang="en-US" sz="6250" b="1" spc="225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Gov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471902" y="8832851"/>
            <a:ext cx="2214880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b="1" spc="4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Superintendência-Geral</a:t>
            </a:r>
          </a:p>
          <a:p>
            <a:pPr algn="ctr">
              <a:lnSpc>
                <a:spcPts val="1620"/>
              </a:lnSpc>
            </a:pPr>
            <a:r>
              <a:rPr lang="en-US" sz="1350" b="1" spc="5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de Governança</a:t>
            </a:r>
          </a:p>
          <a:p>
            <a:pPr algn="ctr">
              <a:lnSpc>
                <a:spcPts val="2940"/>
              </a:lnSpc>
            </a:pPr>
            <a:r>
              <a:rPr lang="en-US" sz="2450" b="1" spc="9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</a:t>
            </a:r>
            <a:r>
              <a:rPr lang="en-US" sz="2450" b="1" spc="90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88313" y="3608230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Campanha Diagnóstica de Percepção de Integridade Pública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88313" y="4762174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Campanha de Prevenção ao Assédio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88313" y="7099757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Campanha de Prevenção ao Conflito de Interesses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88313" y="5909095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Campanha de Prevenção ao Nepotismo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497559"/>
            <a:ext cx="14605445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OBJETIVO: Promover uma cultura de Integridade, Ética e Transparência na instituição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33870" y="10084700"/>
            <a:ext cx="16254730" cy="19050"/>
            <a:chOff x="0" y="0"/>
            <a:chExt cx="21672973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2169" cy="25400"/>
            </a:xfrm>
            <a:custGeom>
              <a:avLst/>
              <a:gdLst/>
              <a:ahLst/>
              <a:cxnLst/>
              <a:rect l="l" t="t" r="r" b="b"/>
              <a:pathLst>
                <a:path w="21672169" h="25400">
                  <a:moveTo>
                    <a:pt x="0" y="0"/>
                  </a:moveTo>
                  <a:lnTo>
                    <a:pt x="21672169" y="0"/>
                  </a:lnTo>
                  <a:lnTo>
                    <a:pt x="21672169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2138645" y="3695399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38645" y="4849343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138645" y="6032982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38645" y="7186926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14730" y="556835"/>
            <a:ext cx="1185854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36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PROJETOS ASSOCIADOS A OBJETIVO ESTRATÉGIO DE INTEGRIDADE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43722" y="7940496"/>
            <a:ext cx="2911123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6250" b="1" spc="22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SG</a:t>
            </a:r>
            <a:r>
              <a:rPr lang="en-US" sz="6250" b="1" spc="225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Gov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471902" y="8832851"/>
            <a:ext cx="2214880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b="1" spc="4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Superintendência-Geral</a:t>
            </a:r>
          </a:p>
          <a:p>
            <a:pPr algn="ctr">
              <a:lnSpc>
                <a:spcPts val="1620"/>
              </a:lnSpc>
            </a:pPr>
            <a:r>
              <a:rPr lang="en-US" sz="1350" b="1" spc="5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de Governança</a:t>
            </a:r>
          </a:p>
          <a:p>
            <a:pPr algn="ctr">
              <a:lnSpc>
                <a:spcPts val="2940"/>
              </a:lnSpc>
            </a:pPr>
            <a:r>
              <a:rPr lang="en-US" sz="2450" b="1" spc="9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</a:t>
            </a:r>
            <a:r>
              <a:rPr lang="en-US" sz="2450" b="1" spc="90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88313" y="3608230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Mapeamento de Iniciativas existentes (2025)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88313" y="4762174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Planejamento de Iniciativas Conjuntas (2026)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88313" y="7099757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Avaliação e Controle das Iniciativas Planejadas (2028-29)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88313" y="5909095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Implementação das Iniciativas (2027-28)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497559"/>
            <a:ext cx="4776729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FASES:</a:t>
            </a:r>
          </a:p>
        </p:txBody>
      </p:sp>
      <p:sp>
        <p:nvSpPr>
          <p:cNvPr id="20" name="Freeform 20"/>
          <p:cNvSpPr/>
          <p:nvPr/>
        </p:nvSpPr>
        <p:spPr>
          <a:xfrm>
            <a:off x="2138645" y="8294365"/>
            <a:ext cx="301373" cy="307215"/>
          </a:xfrm>
          <a:custGeom>
            <a:avLst/>
            <a:gdLst/>
            <a:ahLst/>
            <a:cxnLst/>
            <a:rect l="l" t="t" r="r" b="b"/>
            <a:pathLst>
              <a:path w="301373" h="307215">
                <a:moveTo>
                  <a:pt x="0" y="0"/>
                </a:moveTo>
                <a:lnTo>
                  <a:pt x="301373" y="0"/>
                </a:lnTo>
                <a:lnTo>
                  <a:pt x="301373" y="307215"/>
                </a:lnTo>
                <a:lnTo>
                  <a:pt x="0" y="3072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888313" y="8207196"/>
            <a:ext cx="14537543" cy="497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Retroalimentação e Correção de Imperfeições das iniciativas (2029)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33870" y="10084700"/>
            <a:ext cx="16254730" cy="19050"/>
            <a:chOff x="0" y="0"/>
            <a:chExt cx="21672973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2169" cy="25400"/>
            </a:xfrm>
            <a:custGeom>
              <a:avLst/>
              <a:gdLst/>
              <a:ahLst/>
              <a:cxnLst/>
              <a:rect l="l" t="t" r="r" b="b"/>
              <a:pathLst>
                <a:path w="21672169" h="25400">
                  <a:moveTo>
                    <a:pt x="0" y="0"/>
                  </a:moveTo>
                  <a:lnTo>
                    <a:pt x="21672169" y="0"/>
                  </a:lnTo>
                  <a:lnTo>
                    <a:pt x="21672169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2900"/>
              </p:ext>
            </p:extLst>
          </p:nvPr>
        </p:nvGraphicFramePr>
        <p:xfrm>
          <a:off x="1165727" y="1633775"/>
          <a:ext cx="13036096" cy="7602585"/>
        </p:xfrm>
        <a:graphic>
          <a:graphicData uri="http://schemas.openxmlformats.org/drawingml/2006/table">
            <a:tbl>
              <a:tblPr/>
              <a:tblGrid>
                <a:gridCol w="3770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5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8973">
                <a:tc>
                  <a:txBody>
                    <a:bodyPr/>
                    <a:lstStyle/>
                    <a:p>
                      <a:pPr algn="ctr">
                        <a:lnSpc>
                          <a:spcPts val="3289"/>
                        </a:lnSpc>
                        <a:defRPr/>
                      </a:pP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29/09 (Ord)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89"/>
                        </a:lnSpc>
                        <a:defRPr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Reunião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Inaugural +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Alinhamento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atividades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:</a:t>
                      </a:r>
                      <a:endParaRPr lang="en-US" sz="1100" dirty="0"/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Capacitação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em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integridade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Gestão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Riscos</a:t>
                      </a:r>
                      <a:endParaRPr lang="en-US" sz="2349" b="1" dirty="0">
                        <a:solidFill>
                          <a:srgbClr val="FFFFFF"/>
                        </a:solidFill>
                        <a:latin typeface="Glacial Indifference Bold"/>
                        <a:ea typeface="Glacial Indifference Bold"/>
                        <a:cs typeface="Glacial Indifference Bold"/>
                        <a:sym typeface="Glacial Indifference Bold"/>
                      </a:endParaRPr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Programa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  <a:hlinkClick r:id="rId2"/>
                        </a:rPr>
                        <a:t>º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+ Plano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Integridade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  <a:hlinkClick r:id="rId3"/>
                        </a:rPr>
                        <a:t>º</a:t>
                      </a:r>
                      <a:endParaRPr lang="en-US" sz="2349" b="1" dirty="0">
                        <a:solidFill>
                          <a:srgbClr val="FFFFFF"/>
                        </a:solidFill>
                        <a:latin typeface="Glacial Indifference Bold"/>
                        <a:ea typeface="Glacial Indifference Bold"/>
                        <a:cs typeface="Glacial Indifference Bold"/>
                        <a:sym typeface="Glacial Indifference Bold"/>
                      </a:endParaRPr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Inventário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Riscos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à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Integridade</a:t>
                      </a:r>
                      <a:endParaRPr lang="en-US" sz="2349" b="1" dirty="0">
                        <a:solidFill>
                          <a:srgbClr val="FFFFFF"/>
                        </a:solidFill>
                        <a:latin typeface="Glacial Indifference Bold"/>
                        <a:ea typeface="Glacial Indifference Bold"/>
                        <a:cs typeface="Glacial Indifference Bold"/>
                        <a:sym typeface="Glacial Indifference Bold"/>
                      </a:endParaRPr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Mapeamento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Iniciativas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transversais</a:t>
                      </a:r>
                      <a:endParaRPr lang="en-US" sz="2349" b="1" dirty="0">
                        <a:solidFill>
                          <a:srgbClr val="FFFFFF"/>
                        </a:solidFill>
                        <a:latin typeface="Glacial Indifference Bold"/>
                        <a:ea typeface="Glacial Indifference Bold"/>
                        <a:cs typeface="Glacial Indifference Bold"/>
                        <a:sym typeface="Glacial Indifference Bol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698">
                <a:tc>
                  <a:txBody>
                    <a:bodyPr/>
                    <a:lstStyle/>
                    <a:p>
                      <a:pPr algn="ctr">
                        <a:lnSpc>
                          <a:spcPts val="3289"/>
                        </a:lnSpc>
                        <a:defRPr/>
                      </a:pPr>
                      <a:r>
                        <a:rPr lang="en-US" sz="234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XX/10 (Ext)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tc>
                  <a:txBody>
                    <a:bodyPr/>
                    <a:lstStyle/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Apresentação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Riscos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Identificados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controles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  <a:hlinkClick r:id="rId4"/>
                        </a:rPr>
                        <a:t>º</a:t>
                      </a:r>
                      <a:endParaRPr lang="en-US" sz="1100" dirty="0"/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cálculo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dos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riscos</a:t>
                      </a:r>
                      <a:endParaRPr lang="en-US" sz="2349" b="1" dirty="0">
                        <a:solidFill>
                          <a:srgbClr val="FFFFFF"/>
                        </a:solidFill>
                        <a:latin typeface="Glacial Indifference Bold"/>
                        <a:ea typeface="Glacial Indifference Bold"/>
                        <a:cs typeface="Glacial Indifference Bold"/>
                        <a:sym typeface="Glacial Indifference Bold"/>
                      </a:endParaRPr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matriz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responsabilidade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232">
                <a:tc>
                  <a:txBody>
                    <a:bodyPr/>
                    <a:lstStyle/>
                    <a:p>
                      <a:pPr algn="ctr">
                        <a:lnSpc>
                          <a:spcPts val="3289"/>
                        </a:lnSpc>
                        <a:defRPr/>
                      </a:pPr>
                      <a:r>
                        <a:rPr lang="en-US" sz="234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XX/11 (Ext)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tc>
                  <a:txBody>
                    <a:bodyPr/>
                    <a:lstStyle/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34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Revisão das iniciativas mapeadas</a:t>
                      </a:r>
                      <a:endParaRPr lang="en-US" sz="1100"/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Mapeamento de processos transversais</a:t>
                      </a:r>
                    </a:p>
                    <a:p>
                      <a:pPr marL="507360" lvl="1" indent="-253680" algn="ctr">
                        <a:lnSpc>
                          <a:spcPts val="3289"/>
                        </a:lnSpc>
                        <a:buFont typeface="Arial"/>
                        <a:buChar char="•"/>
                      </a:pPr>
                      <a:r>
                        <a:rPr lang="en-US" sz="234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Mapeamento de indicadores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682">
                <a:tc>
                  <a:txBody>
                    <a:bodyPr/>
                    <a:lstStyle/>
                    <a:p>
                      <a:pPr algn="ctr">
                        <a:lnSpc>
                          <a:spcPts val="3289"/>
                        </a:lnSpc>
                        <a:defRPr/>
                      </a:pPr>
                      <a:r>
                        <a:rPr lang="en-US" sz="2349" b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XX/12 (Ord)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89"/>
                        </a:lnSpc>
                        <a:defRPr/>
                      </a:pP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Aprovação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do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Programa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e do Plano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Integridade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+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Relatório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do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Mapeamento</a:t>
                      </a:r>
                      <a:r>
                        <a:rPr lang="en-US" sz="2349" b="1" dirty="0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 de </a:t>
                      </a:r>
                      <a:r>
                        <a:rPr lang="en-US" sz="2349" b="1" dirty="0" err="1">
                          <a:solidFill>
                            <a:srgbClr val="FFFFFF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Iniciativas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9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3214730" y="556835"/>
            <a:ext cx="1185854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36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PROPOSTA DE CRONOGRAMA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43722" y="7940496"/>
            <a:ext cx="2911123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6250" b="1" spc="22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SG</a:t>
            </a:r>
            <a:r>
              <a:rPr lang="en-US" sz="6250" b="1" spc="225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Gov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71902" y="8832851"/>
            <a:ext cx="2214880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b="1" spc="4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Superintendência-Geral</a:t>
            </a:r>
          </a:p>
          <a:p>
            <a:pPr algn="ctr">
              <a:lnSpc>
                <a:spcPts val="1620"/>
              </a:lnSpc>
            </a:pPr>
            <a:r>
              <a:rPr lang="en-US" sz="1350" b="1" spc="5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de Governança</a:t>
            </a:r>
          </a:p>
          <a:p>
            <a:pPr algn="ctr">
              <a:lnSpc>
                <a:spcPts val="2940"/>
              </a:lnSpc>
            </a:pPr>
            <a:r>
              <a:rPr lang="en-US" sz="2450" b="1" spc="9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</a:t>
            </a:r>
            <a:r>
              <a:rPr lang="en-US" sz="2450" b="1" spc="90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33870" y="10084700"/>
            <a:ext cx="16254730" cy="19050"/>
            <a:chOff x="0" y="0"/>
            <a:chExt cx="21672973" cy="25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2169" cy="25400"/>
            </a:xfrm>
            <a:custGeom>
              <a:avLst/>
              <a:gdLst/>
              <a:ahLst/>
              <a:cxnLst/>
              <a:rect l="l" t="t" r="r" b="b"/>
              <a:pathLst>
                <a:path w="21672169" h="25400">
                  <a:moveTo>
                    <a:pt x="0" y="0"/>
                  </a:moveTo>
                  <a:lnTo>
                    <a:pt x="21672169" y="0"/>
                  </a:lnTo>
                  <a:lnTo>
                    <a:pt x="21672169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46477" y="3981132"/>
            <a:ext cx="17308368" cy="1968827"/>
          </a:xfrm>
          <a:custGeom>
            <a:avLst/>
            <a:gdLst/>
            <a:ahLst/>
            <a:cxnLst/>
            <a:rect l="l" t="t" r="r" b="b"/>
            <a:pathLst>
              <a:path w="17308368" h="1968827">
                <a:moveTo>
                  <a:pt x="0" y="0"/>
                </a:moveTo>
                <a:lnTo>
                  <a:pt x="17308368" y="0"/>
                </a:lnTo>
                <a:lnTo>
                  <a:pt x="17308368" y="1968827"/>
                </a:lnTo>
                <a:lnTo>
                  <a:pt x="0" y="19688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14730" y="556835"/>
            <a:ext cx="1185854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36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FORMULÁRIO DE MAPEAMENTO DE INICIATIVAS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43722" y="7940496"/>
            <a:ext cx="2911123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6250" b="1" spc="22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SG</a:t>
            </a:r>
            <a:r>
              <a:rPr lang="en-US" sz="6250" b="1" spc="225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Gov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71902" y="8832851"/>
            <a:ext cx="2214880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b="1" spc="4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Superintendência-Geral</a:t>
            </a:r>
          </a:p>
          <a:p>
            <a:pPr algn="ctr">
              <a:lnSpc>
                <a:spcPts val="1620"/>
              </a:lnSpc>
            </a:pPr>
            <a:r>
              <a:rPr lang="en-US" sz="1350" b="1" spc="5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de Governança</a:t>
            </a:r>
          </a:p>
          <a:p>
            <a:pPr algn="ctr">
              <a:lnSpc>
                <a:spcPts val="2940"/>
              </a:lnSpc>
            </a:pPr>
            <a:r>
              <a:rPr lang="en-US" sz="2450" b="1" spc="9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</a:t>
            </a:r>
            <a:r>
              <a:rPr lang="en-US" sz="2450" b="1" spc="90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60562" y="2851039"/>
            <a:ext cx="11858540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 u="sng" spc="278">
                <a:solidFill>
                  <a:srgbClr val="8CE7F7"/>
                </a:solidFill>
                <a:latin typeface="Tahoma Bold"/>
                <a:ea typeface="Tahoma Bold"/>
                <a:cs typeface="Tahoma Bold"/>
                <a:sym typeface="Tahoma Bold"/>
                <a:hlinkClick r:id="rId3" tooltip="https://pr6.nuvem.ufrj.br/s/tpGKbwN42Q23QEn"/>
              </a:rPr>
              <a:t>https://pr6.nuvem.ufrj.br/s/tpGKbwN42Q23QEn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1B2E4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033870" y="10084700"/>
            <a:ext cx="16254730" cy="19050"/>
            <a:chOff x="0" y="0"/>
            <a:chExt cx="21672973" cy="25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72169" cy="25400"/>
            </a:xfrm>
            <a:custGeom>
              <a:avLst/>
              <a:gdLst/>
              <a:ahLst/>
              <a:cxnLst/>
              <a:rect l="l" t="t" r="r" b="b"/>
              <a:pathLst>
                <a:path w="21672169" h="25400">
                  <a:moveTo>
                    <a:pt x="0" y="0"/>
                  </a:moveTo>
                  <a:lnTo>
                    <a:pt x="21672169" y="0"/>
                  </a:lnTo>
                  <a:lnTo>
                    <a:pt x="21672169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46458" y="0"/>
            <a:ext cx="19050" cy="7962265"/>
            <a:chOff x="0" y="0"/>
            <a:chExt cx="25400" cy="106163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400" cy="10615930"/>
            </a:xfrm>
            <a:custGeom>
              <a:avLst/>
              <a:gdLst/>
              <a:ahLst/>
              <a:cxnLst/>
              <a:rect l="l" t="t" r="r" b="b"/>
              <a:pathLst>
                <a:path w="25400" h="10615930">
                  <a:moveTo>
                    <a:pt x="0" y="10615930"/>
                  </a:moveTo>
                  <a:lnTo>
                    <a:pt x="0" y="0"/>
                  </a:lnTo>
                  <a:lnTo>
                    <a:pt x="25400" y="0"/>
                  </a:lnTo>
                  <a:lnTo>
                    <a:pt x="25400" y="10615930"/>
                  </a:lnTo>
                  <a:lnTo>
                    <a:pt x="0" y="10615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166832" y="3621051"/>
            <a:ext cx="4225750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9"/>
              </a:lnSpc>
            </a:pPr>
            <a:r>
              <a:rPr lang="en-US" sz="5050" b="1" spc="36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OBRIGADO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95307" y="9056357"/>
            <a:ext cx="5052695" cy="57150"/>
            <a:chOff x="0" y="0"/>
            <a:chExt cx="6736927" cy="76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6207" cy="76200"/>
            </a:xfrm>
            <a:custGeom>
              <a:avLst/>
              <a:gdLst/>
              <a:ahLst/>
              <a:cxnLst/>
              <a:rect l="l" t="t" r="r" b="b"/>
              <a:pathLst>
                <a:path w="6736207" h="76200">
                  <a:moveTo>
                    <a:pt x="6736207" y="0"/>
                  </a:moveTo>
                  <a:lnTo>
                    <a:pt x="5684393" y="0"/>
                  </a:lnTo>
                  <a:lnTo>
                    <a:pt x="0" y="0"/>
                  </a:lnTo>
                  <a:lnTo>
                    <a:pt x="0" y="76200"/>
                  </a:lnTo>
                  <a:lnTo>
                    <a:pt x="5684393" y="76200"/>
                  </a:lnTo>
                  <a:lnTo>
                    <a:pt x="6736080" y="76200"/>
                  </a:lnTo>
                  <a:lnTo>
                    <a:pt x="67360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484946" y="6542203"/>
            <a:ext cx="8319807" cy="321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endParaRPr/>
          </a:p>
          <a:p>
            <a:pPr algn="ctr">
              <a:lnSpc>
                <a:spcPts val="5266"/>
              </a:lnSpc>
            </a:pPr>
            <a:r>
              <a:rPr lang="en-US" sz="3800" b="1" spc="11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Pedro Gomes </a:t>
            </a:r>
          </a:p>
          <a:p>
            <a:pPr algn="ctr">
              <a:lnSpc>
                <a:spcPts val="5266"/>
              </a:lnSpc>
            </a:pPr>
            <a:r>
              <a:rPr lang="en-US" sz="3800" b="1" spc="11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Chefe da Seção de Apoio à Governança Institucional</a:t>
            </a:r>
          </a:p>
          <a:p>
            <a:pPr algn="ctr">
              <a:lnSpc>
                <a:spcPts val="5266"/>
              </a:lnSpc>
            </a:pPr>
            <a:r>
              <a:rPr lang="en-US" sz="3800" b="1" spc="11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3800" b="1" u="sng" spc="111">
                <a:solidFill>
                  <a:srgbClr val="8CE7F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2" tooltip="https://governanca.ufrj.br/"/>
              </a:rPr>
              <a:t>governanca.ufrj.br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043722" y="7940496"/>
            <a:ext cx="2911123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6250" b="1" spc="22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SG</a:t>
            </a:r>
            <a:r>
              <a:rPr lang="en-US" sz="6250" b="1" spc="225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Gov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471902" y="8832851"/>
            <a:ext cx="2214880" cy="92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350" b="1" spc="4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Superintendência-Geral</a:t>
            </a:r>
          </a:p>
          <a:p>
            <a:pPr algn="ctr">
              <a:lnSpc>
                <a:spcPts val="1620"/>
              </a:lnSpc>
            </a:pPr>
            <a:r>
              <a:rPr lang="en-US" sz="1350" b="1" spc="5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de Governança</a:t>
            </a:r>
          </a:p>
          <a:p>
            <a:pPr algn="ctr">
              <a:lnSpc>
                <a:spcPts val="2940"/>
              </a:lnSpc>
            </a:pPr>
            <a:r>
              <a:rPr lang="en-US" sz="2450" b="1" spc="9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PR</a:t>
            </a:r>
            <a:r>
              <a:rPr lang="en-US" sz="2450" b="1" spc="90">
                <a:solidFill>
                  <a:srgbClr val="0097B1"/>
                </a:solidFill>
                <a:latin typeface="Tahoma Bold"/>
                <a:ea typeface="Tahoma Bold"/>
                <a:cs typeface="Tahoma Bold"/>
                <a:sym typeface="Tahoma Bold"/>
              </a:rPr>
              <a:t>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924</Words>
  <Application>Microsoft Office PowerPoint</Application>
  <PresentationFormat>Personalizar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Glacial Indifference</vt:lpstr>
      <vt:lpstr>Glacial Indifference Bold</vt:lpstr>
      <vt:lpstr>Tahoma Bold</vt:lpstr>
      <vt:lpstr>Arial</vt:lpstr>
      <vt:lpstr>Open Sans</vt:lpstr>
      <vt:lpstr>Montserrat Classic Bold</vt:lpstr>
      <vt:lpstr>DejaVu Sans Light</vt:lpstr>
      <vt:lpstr>Calibri</vt:lpstr>
      <vt:lpstr>Montserrat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Sub. Int. Tra. Ac. inf.</dc:title>
  <cp:lastModifiedBy>Pedro Henrique Miranda Gomes</cp:lastModifiedBy>
  <cp:revision>3</cp:revision>
  <dcterms:created xsi:type="dcterms:W3CDTF">2006-08-16T00:00:00Z</dcterms:created>
  <dcterms:modified xsi:type="dcterms:W3CDTF">2025-09-19T04:24:17Z</dcterms:modified>
  <dc:identifier>DAGqh93dy-o</dc:identifier>
</cp:coreProperties>
</file>